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5"/>
  </p:notesMasterIdLst>
  <p:sldIdLst>
    <p:sldId id="461" r:id="rId2"/>
    <p:sldId id="541" r:id="rId3"/>
    <p:sldId id="531" r:id="rId4"/>
    <p:sldId id="533" r:id="rId5"/>
    <p:sldId id="516" r:id="rId6"/>
    <p:sldId id="534" r:id="rId7"/>
    <p:sldId id="535" r:id="rId8"/>
    <p:sldId id="538" r:id="rId9"/>
    <p:sldId id="537" r:id="rId10"/>
    <p:sldId id="542" r:id="rId11"/>
    <p:sldId id="502" r:id="rId12"/>
    <p:sldId id="497" r:id="rId13"/>
    <p:sldId id="515" r:id="rId14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 pos="799">
          <p15:clr>
            <a:srgbClr val="A4A3A4"/>
          </p15:clr>
        </p15:guide>
        <p15:guide id="4" orient="horz" pos="3748">
          <p15:clr>
            <a:srgbClr val="A4A3A4"/>
          </p15:clr>
        </p15:guide>
        <p15:guide id="5" orient="horz" pos="1117">
          <p15:clr>
            <a:srgbClr val="A4A3A4"/>
          </p15:clr>
        </p15:guide>
        <p15:guide id="6" orient="horz" pos="981" userDrawn="1">
          <p15:clr>
            <a:srgbClr val="A4A3A4"/>
          </p15:clr>
        </p15:guide>
        <p15:guide id="7" orient="horz" pos="2296">
          <p15:clr>
            <a:srgbClr val="A4A3A4"/>
          </p15:clr>
        </p15:guide>
        <p15:guide id="8" orient="horz" pos="3657">
          <p15:clr>
            <a:srgbClr val="A4A3A4"/>
          </p15:clr>
        </p15:guide>
        <p15:guide id="9" orient="horz" pos="1298">
          <p15:clr>
            <a:srgbClr val="A4A3A4"/>
          </p15:clr>
        </p15:guide>
        <p15:guide id="10" pos="340">
          <p15:clr>
            <a:srgbClr val="A4A3A4"/>
          </p15:clr>
        </p15:guide>
        <p15:guide id="11" pos="5420">
          <p15:clr>
            <a:srgbClr val="A4A3A4"/>
          </p15:clr>
        </p15:guide>
        <p15:guide id="12" pos="2880" userDrawn="1">
          <p15:clr>
            <a:srgbClr val="A4A3A4"/>
          </p15:clr>
        </p15:guide>
        <p15:guide id="13" pos="2925">
          <p15:clr>
            <a:srgbClr val="A4A3A4"/>
          </p15:clr>
        </p15:guide>
        <p15:guide id="14" pos="256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4575"/>
    <a:srgbClr val="5434A4"/>
    <a:srgbClr val="0070B7"/>
    <a:srgbClr val="BD0D2E"/>
    <a:srgbClr val="95BFD6"/>
    <a:srgbClr val="EAEEF1"/>
    <a:srgbClr val="317CBC"/>
    <a:srgbClr val="91B3DB"/>
    <a:srgbClr val="3476B7"/>
    <a:srgbClr val="DE95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6" autoAdjust="0"/>
    <p:restoredTop sz="94660"/>
  </p:normalViewPr>
  <p:slideViewPr>
    <p:cSldViewPr showGuides="1">
      <p:cViewPr varScale="1">
        <p:scale>
          <a:sx n="68" d="100"/>
          <a:sy n="68" d="100"/>
        </p:scale>
        <p:origin x="1446" y="72"/>
      </p:cViewPr>
      <p:guideLst>
        <p:guide orient="horz" pos="346"/>
        <p:guide orient="horz" pos="3838"/>
        <p:guide orient="horz" pos="799"/>
        <p:guide orient="horz" pos="3748"/>
        <p:guide orient="horz" pos="1117"/>
        <p:guide orient="horz" pos="981"/>
        <p:guide orient="horz" pos="2296"/>
        <p:guide orient="horz" pos="3657"/>
        <p:guide orient="horz" pos="1298"/>
        <p:guide pos="340"/>
        <p:guide pos="5420"/>
        <p:guide pos="2880"/>
        <p:guide pos="2925"/>
        <p:guide pos="25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06C10-9E1A-4C19-A992-DAFDDDE6B697}" type="datetimeFigureOut">
              <a:rPr lang="en-US" smtClean="0"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A5D4AF-CB32-41DC-8690-67E8DC23A4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898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A5D4AF-CB32-41DC-8690-67E8DC23A4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166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2825"/>
          </a:xfrm>
          <a:solidFill>
            <a:schemeClr val="bg1"/>
          </a:solidFill>
        </p:spPr>
        <p:txBody>
          <a:bodyPr/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625200"/>
            <a:ext cx="6030000" cy="730800"/>
          </a:xfrm>
          <a:solidFill>
            <a:schemeClr val="tx2">
              <a:alpha val="80000"/>
            </a:schemeClr>
          </a:solidFill>
        </p:spPr>
        <p:txBody>
          <a:bodyPr lIns="540000" bIns="3600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356000"/>
            <a:ext cx="6030000" cy="360000"/>
          </a:xfrm>
          <a:solidFill>
            <a:schemeClr val="tx2">
              <a:alpha val="80000"/>
            </a:schemeClr>
          </a:solidFill>
        </p:spPr>
        <p:txBody>
          <a:bodyPr lIns="540000" bIns="36000"/>
          <a:lstStyle>
            <a:lvl1pPr marL="0" indent="0" algn="l">
              <a:buNone/>
              <a:defRPr b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956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58BE5-ED22-47CC-B3F4-2E36AD75CA1F}" type="datetime1">
              <a:rPr lang="de-DE"/>
              <a:pPr>
                <a:defRPr/>
              </a:pPr>
              <a:t>18.12.2023</a:t>
            </a:fld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Präsentation TÜV Rheinland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CD513-A99A-4064-983A-6F4D1974C28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830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0D939-B52C-465C-A4BE-0CC0657C60BE}" type="datetime1">
              <a:rPr lang="de-DE"/>
              <a:pPr>
                <a:defRPr/>
              </a:pPr>
              <a:t>18.12.2023</a:t>
            </a:fld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Präsentation TÜV Rheinland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1EE70E-7757-498F-B8DB-0E9E497BAA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21249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8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39750" y="1773238"/>
            <a:ext cx="8049446" cy="4032250"/>
          </a:xfrm>
        </p:spPr>
        <p:txBody>
          <a:bodyPr/>
          <a:lstStyle>
            <a:lvl1pPr marL="180975" indent="-180975">
              <a:spcBef>
                <a:spcPts val="0"/>
              </a:spcBef>
              <a:spcAft>
                <a:spcPts val="600"/>
              </a:spcAft>
              <a:defRPr sz="1600"/>
            </a:lvl1pPr>
            <a:lvl2pPr>
              <a:spcBef>
                <a:spcPts val="0"/>
              </a:spcBef>
              <a:spcAft>
                <a:spcPts val="600"/>
              </a:spcAft>
              <a:defRPr sz="1600"/>
            </a:lvl2pPr>
            <a:lvl3pPr>
              <a:spcBef>
                <a:spcPts val="0"/>
              </a:spcBef>
              <a:spcAft>
                <a:spcPts val="600"/>
              </a:spcAft>
              <a:defRPr sz="1600"/>
            </a:lvl3pPr>
            <a:lvl4pPr>
              <a:spcBef>
                <a:spcPts val="0"/>
              </a:spcBef>
              <a:spcAft>
                <a:spcPts val="600"/>
              </a:spcAft>
              <a:defRPr sz="1600"/>
            </a:lvl4pPr>
            <a:lvl5pPr>
              <a:spcBef>
                <a:spcPts val="0"/>
              </a:spcBef>
              <a:spcAft>
                <a:spcPts val="600"/>
              </a:spcAft>
              <a:defRPr sz="1600"/>
            </a:lvl5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FA812-DE2F-43CB-A83B-8D080209DB89}" type="datetime1">
              <a:rPr lang="de-DE"/>
              <a:pPr>
                <a:defRPr/>
              </a:pPr>
              <a:t>18.12.2023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Präsentation TÜV Rheinland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737EE-6D6B-4FC2-820B-A8CC40D22E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268413"/>
            <a:ext cx="8049446" cy="360362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 b="1" baseline="0"/>
            </a:lvl1pPr>
            <a:lvl2pPr marL="355600" indent="0">
              <a:buFontTx/>
              <a:buNone/>
              <a:defRPr b="1"/>
            </a:lvl2pPr>
            <a:lvl3pPr marL="715963" indent="0">
              <a:buFontTx/>
              <a:buNone/>
              <a:defRPr b="1"/>
            </a:lvl3pPr>
            <a:lvl4pPr marL="1076325" indent="0">
              <a:buFontTx/>
              <a:buNone/>
              <a:defRPr b="1"/>
            </a:lvl4pPr>
            <a:lvl5pPr marL="1428750" indent="0">
              <a:buFontTx/>
              <a:buNone/>
              <a:defRPr b="1"/>
            </a:lvl5pPr>
          </a:lstStyle>
          <a:p>
            <a:pPr lvl="0"/>
            <a:r>
              <a:rPr lang="de-DE" dirty="0"/>
              <a:t>Zwischenüberschrift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206974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8D57-A3C7-46E5-9F9B-4962A94CF532}" type="datetime1">
              <a:rPr lang="de-DE"/>
              <a:pPr>
                <a:defRPr/>
              </a:pPr>
              <a:t>18.12.2023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Präsentation TÜV Rheinland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65F15-0C3F-4F37-8A2B-5C3D70C430B1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539750" y="2"/>
            <a:ext cx="8049446" cy="8938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de-DE" dirty="0"/>
              <a:t>Titel durch Klicken hinzufügen</a:t>
            </a:r>
          </a:p>
        </p:txBody>
      </p:sp>
      <p:sp>
        <p:nvSpPr>
          <p:cNvPr id="11" name="Bildplatzhalter 10"/>
          <p:cNvSpPr>
            <a:spLocks noGrp="1"/>
          </p:cNvSpPr>
          <p:nvPr>
            <p:ph type="pic" sz="quarter" idx="13"/>
          </p:nvPr>
        </p:nvSpPr>
        <p:spPr>
          <a:xfrm>
            <a:off x="0" y="908050"/>
            <a:ext cx="9144000" cy="5184775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5338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FA812-DE2F-43CB-A83B-8D080209DB89}" type="datetime1">
              <a:rPr lang="de-DE"/>
              <a:pPr>
                <a:defRPr/>
              </a:pPr>
              <a:t>18.12.2023</a:t>
            </a:fld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Präsentation TÜV Rheinland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737EE-6D6B-4FC2-820B-A8CC40D22E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539750" y="1268413"/>
            <a:ext cx="8049446" cy="360362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 b="1" baseline="0"/>
            </a:lvl1pPr>
            <a:lvl2pPr marL="355600" indent="0">
              <a:buFontTx/>
              <a:buNone/>
              <a:defRPr b="1"/>
            </a:lvl2pPr>
            <a:lvl3pPr marL="715963" indent="0">
              <a:buFontTx/>
              <a:buNone/>
              <a:defRPr b="1"/>
            </a:lvl3pPr>
            <a:lvl4pPr marL="1076325" indent="0">
              <a:buFontTx/>
              <a:buNone/>
              <a:defRPr b="1"/>
            </a:lvl4pPr>
            <a:lvl5pPr marL="1428750" indent="0">
              <a:buFontTx/>
              <a:buNone/>
              <a:defRPr b="1"/>
            </a:lvl5pPr>
          </a:lstStyle>
          <a:p>
            <a:pPr lvl="0"/>
            <a:r>
              <a:rPr lang="de-DE" dirty="0"/>
              <a:t>Zwischenüberschrift bearbeiten</a:t>
            </a:r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4"/>
          </p:nvPr>
        </p:nvSpPr>
        <p:spPr>
          <a:xfrm>
            <a:off x="539552" y="1773238"/>
            <a:ext cx="8049600" cy="4032026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60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D6DC65-0AAC-4E60-BE36-DD0CF6B503BA}" type="datetime1">
              <a:rPr lang="de-DE" smtClean="0"/>
              <a:pPr>
                <a:defRPr/>
              </a:pPr>
              <a:t>18.12.2023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Präsentation TÜV Rheinland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0D73F-1F63-43D2-8015-5E130AB4E484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39750" y="1773238"/>
            <a:ext cx="3981450" cy="4032250"/>
          </a:xfrm>
        </p:spPr>
        <p:txBody>
          <a:bodyPr/>
          <a:lstStyle>
            <a:lvl1pPr marL="180975" indent="-180975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624388" y="1773238"/>
            <a:ext cx="3979862" cy="4032250"/>
          </a:xfrm>
        </p:spPr>
        <p:txBody>
          <a:bodyPr/>
          <a:lstStyle>
            <a:lvl1pPr marL="180975" indent="-180975"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268413"/>
            <a:ext cx="8049446" cy="360362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 b="1" baseline="0"/>
            </a:lvl1pPr>
            <a:lvl2pPr marL="355600" indent="0">
              <a:buFontTx/>
              <a:buNone/>
              <a:defRPr b="1"/>
            </a:lvl2pPr>
            <a:lvl3pPr marL="715963" indent="0">
              <a:buFontTx/>
              <a:buNone/>
              <a:defRPr b="1"/>
            </a:lvl3pPr>
            <a:lvl4pPr marL="1076325" indent="0">
              <a:buFontTx/>
              <a:buNone/>
              <a:defRPr b="1"/>
            </a:lvl4pPr>
            <a:lvl5pPr marL="1428750" indent="0">
              <a:buFontTx/>
              <a:buNone/>
              <a:defRPr b="1"/>
            </a:lvl5pPr>
          </a:lstStyle>
          <a:p>
            <a:pPr lvl="0"/>
            <a:r>
              <a:rPr lang="de-DE" dirty="0"/>
              <a:t>Zwischenüberschrift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2350792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/Text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06BC5-AFF1-4134-8995-1C2F3F985292}" type="datetime1">
              <a:rPr lang="de-DE"/>
              <a:pPr>
                <a:defRPr/>
              </a:pPr>
              <a:t>18.12.2023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Präsentation TÜV Rheinland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CD3D3-E64A-4B1D-8C8D-EEB31217726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1" name="Inhaltsplatzhalter 3"/>
          <p:cNvSpPr>
            <a:spLocks noGrp="1"/>
          </p:cNvSpPr>
          <p:nvPr>
            <p:ph sz="half" idx="14"/>
          </p:nvPr>
        </p:nvSpPr>
        <p:spPr>
          <a:xfrm>
            <a:off x="4068000" y="1773239"/>
            <a:ext cx="4536250" cy="4032250"/>
          </a:xfrm>
        </p:spPr>
        <p:txBody>
          <a:bodyPr/>
          <a:lstStyle>
            <a:lvl1pPr marL="180975" indent="-180975">
              <a:spcBef>
                <a:spcPts val="0"/>
              </a:spcBef>
              <a:spcAft>
                <a:spcPts val="600"/>
              </a:spcAft>
              <a:defRPr sz="1600"/>
            </a:lvl1pPr>
            <a:lvl2pPr>
              <a:spcBef>
                <a:spcPts val="0"/>
              </a:spcBef>
              <a:spcAft>
                <a:spcPts val="600"/>
              </a:spcAft>
              <a:defRPr sz="1600"/>
            </a:lvl2pPr>
            <a:lvl3pPr>
              <a:spcBef>
                <a:spcPts val="0"/>
              </a:spcBef>
              <a:spcAft>
                <a:spcPts val="600"/>
              </a:spcAft>
              <a:defRPr sz="1600"/>
            </a:lvl3pPr>
            <a:lvl4pPr>
              <a:spcBef>
                <a:spcPts val="0"/>
              </a:spcBef>
              <a:spcAft>
                <a:spcPts val="600"/>
              </a:spcAft>
              <a:defRPr sz="1600"/>
            </a:lvl4pPr>
            <a:lvl5pPr>
              <a:spcBef>
                <a:spcPts val="0"/>
              </a:spcBef>
              <a:spcAft>
                <a:spcPts val="600"/>
              </a:spcAft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5"/>
          </p:nvPr>
        </p:nvSpPr>
        <p:spPr>
          <a:xfrm>
            <a:off x="539750" y="1268413"/>
            <a:ext cx="3240000" cy="2160000"/>
          </a:xfrm>
        </p:spPr>
        <p:txBody>
          <a:bodyPr/>
          <a:lstStyle/>
          <a:p>
            <a:endParaRPr lang="de-DE"/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539750" y="2"/>
            <a:ext cx="8049446" cy="89385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68000" y="1268413"/>
            <a:ext cx="4536250" cy="360362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 b="1" baseline="0"/>
            </a:lvl1pPr>
            <a:lvl2pPr marL="355600" indent="0">
              <a:buFontTx/>
              <a:buNone/>
              <a:defRPr b="1"/>
            </a:lvl2pPr>
            <a:lvl3pPr marL="715963" indent="0">
              <a:buFontTx/>
              <a:buNone/>
              <a:defRPr b="1"/>
            </a:lvl3pPr>
            <a:lvl4pPr marL="1076325" indent="0">
              <a:buFontTx/>
              <a:buNone/>
              <a:defRPr b="1"/>
            </a:lvl4pPr>
            <a:lvl5pPr marL="1428750" indent="0">
              <a:buFontTx/>
              <a:buNone/>
              <a:defRPr b="1"/>
            </a:lvl5pPr>
          </a:lstStyle>
          <a:p>
            <a:pPr lvl="0"/>
            <a:r>
              <a:rPr lang="de-DE" dirty="0"/>
              <a:t>Zwischenüberschrift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180135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-/Textsei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D6DC65-0AAC-4E60-BE36-DD0CF6B503BA}" type="datetime1">
              <a:rPr lang="de-DE" smtClean="0"/>
              <a:pPr>
                <a:defRPr/>
              </a:pPr>
              <a:t>18.12.2023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Präsentation TÜV Rheinland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0D73F-1F63-43D2-8015-5E130AB4E484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6" name="Inhaltsplatzhalter 3"/>
          <p:cNvSpPr>
            <a:spLocks noGrp="1"/>
          </p:cNvSpPr>
          <p:nvPr>
            <p:ph sz="half" idx="14"/>
          </p:nvPr>
        </p:nvSpPr>
        <p:spPr>
          <a:xfrm>
            <a:off x="4068000" y="1773239"/>
            <a:ext cx="4536250" cy="4032250"/>
          </a:xfrm>
        </p:spPr>
        <p:txBody>
          <a:bodyPr/>
          <a:lstStyle>
            <a:lvl1pPr marL="180975" indent="-180975">
              <a:spcBef>
                <a:spcPts val="0"/>
              </a:spcBef>
              <a:spcAft>
                <a:spcPts val="600"/>
              </a:spcAft>
              <a:defRPr sz="1600"/>
            </a:lvl1pPr>
            <a:lvl2pPr>
              <a:spcBef>
                <a:spcPts val="0"/>
              </a:spcBef>
              <a:spcAft>
                <a:spcPts val="600"/>
              </a:spcAft>
              <a:defRPr sz="1600"/>
            </a:lvl2pPr>
            <a:lvl3pPr>
              <a:spcBef>
                <a:spcPts val="0"/>
              </a:spcBef>
              <a:spcAft>
                <a:spcPts val="600"/>
              </a:spcAft>
              <a:defRPr sz="1600"/>
            </a:lvl3pPr>
            <a:lvl4pPr>
              <a:spcBef>
                <a:spcPts val="0"/>
              </a:spcBef>
              <a:spcAft>
                <a:spcPts val="600"/>
              </a:spcAft>
              <a:defRPr sz="1600"/>
            </a:lvl4pPr>
            <a:lvl5pPr>
              <a:spcBef>
                <a:spcPts val="0"/>
              </a:spcBef>
              <a:spcAft>
                <a:spcPts val="600"/>
              </a:spcAft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Bildplatzhalter 12"/>
          <p:cNvSpPr>
            <a:spLocks noGrp="1"/>
          </p:cNvSpPr>
          <p:nvPr>
            <p:ph type="pic" sz="quarter" idx="15"/>
          </p:nvPr>
        </p:nvSpPr>
        <p:spPr>
          <a:xfrm>
            <a:off x="539750" y="1268413"/>
            <a:ext cx="3240000" cy="2160000"/>
          </a:xfrm>
        </p:spPr>
        <p:txBody>
          <a:bodyPr/>
          <a:lstStyle/>
          <a:p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68000" y="1268413"/>
            <a:ext cx="4536250" cy="360362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 b="1" baseline="0"/>
            </a:lvl1pPr>
            <a:lvl2pPr marL="355600" indent="0">
              <a:buFontTx/>
              <a:buNone/>
              <a:defRPr b="1"/>
            </a:lvl2pPr>
            <a:lvl3pPr marL="715963" indent="0">
              <a:buFontTx/>
              <a:buNone/>
              <a:defRPr b="1"/>
            </a:lvl3pPr>
            <a:lvl4pPr marL="1076325" indent="0">
              <a:buFontTx/>
              <a:buNone/>
              <a:defRPr b="1"/>
            </a:lvl4pPr>
            <a:lvl5pPr marL="1428750" indent="0">
              <a:buFontTx/>
              <a:buNone/>
              <a:defRPr b="1"/>
            </a:lvl5pPr>
          </a:lstStyle>
          <a:p>
            <a:pPr lvl="0"/>
            <a:r>
              <a:rPr lang="de-DE" dirty="0"/>
              <a:t>Zwischenüberschrift bearbeiten</a:t>
            </a:r>
          </a:p>
        </p:txBody>
      </p:sp>
      <p:sp>
        <p:nvSpPr>
          <p:cNvPr id="9" name="Bildplatzhalter 12"/>
          <p:cNvSpPr>
            <a:spLocks noGrp="1"/>
          </p:cNvSpPr>
          <p:nvPr>
            <p:ph type="pic" sz="quarter" idx="16"/>
          </p:nvPr>
        </p:nvSpPr>
        <p:spPr>
          <a:xfrm>
            <a:off x="539552" y="3645024"/>
            <a:ext cx="3240000" cy="2160000"/>
          </a:xfrm>
        </p:spPr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041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 Bild-/Textse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5F4EF-670A-40A9-BE45-C1B9BD135EA8}" type="datetime1">
              <a:rPr lang="de-DE" smtClean="0"/>
              <a:t>18.12.2023</a:t>
            </a:fld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Präsentation TÜV Rheinland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CD3D3-E64A-4B1D-8C8D-EEB31217726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  <p:sp>
        <p:nvSpPr>
          <p:cNvPr id="11" name="Inhaltsplatzhalter 3"/>
          <p:cNvSpPr>
            <a:spLocks noGrp="1"/>
          </p:cNvSpPr>
          <p:nvPr>
            <p:ph sz="half" idx="14"/>
          </p:nvPr>
        </p:nvSpPr>
        <p:spPr>
          <a:xfrm>
            <a:off x="4067175" y="1773237"/>
            <a:ext cx="4537075" cy="4032251"/>
          </a:xfrm>
        </p:spPr>
        <p:txBody>
          <a:bodyPr/>
          <a:lstStyle>
            <a:lvl1pPr marL="180975" indent="-180975">
              <a:spcBef>
                <a:spcPts val="0"/>
              </a:spcBef>
              <a:spcAft>
                <a:spcPts val="600"/>
              </a:spcAft>
              <a:defRPr sz="1600"/>
            </a:lvl1pPr>
            <a:lvl2pPr>
              <a:spcBef>
                <a:spcPts val="0"/>
              </a:spcBef>
              <a:spcAft>
                <a:spcPts val="600"/>
              </a:spcAft>
              <a:defRPr sz="1600"/>
            </a:lvl2pPr>
            <a:lvl3pPr>
              <a:spcBef>
                <a:spcPts val="0"/>
              </a:spcBef>
              <a:spcAft>
                <a:spcPts val="600"/>
              </a:spcAft>
              <a:defRPr sz="1600"/>
            </a:lvl3pPr>
            <a:lvl4pPr>
              <a:spcBef>
                <a:spcPts val="0"/>
              </a:spcBef>
              <a:spcAft>
                <a:spcPts val="600"/>
              </a:spcAft>
              <a:defRPr sz="1600"/>
            </a:lvl4pPr>
            <a:lvl5pPr>
              <a:spcBef>
                <a:spcPts val="0"/>
              </a:spcBef>
              <a:spcAft>
                <a:spcPts val="600"/>
              </a:spcAft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3" name="Bildplatzhalter 12"/>
          <p:cNvSpPr>
            <a:spLocks noGrp="1"/>
          </p:cNvSpPr>
          <p:nvPr>
            <p:ph type="pic" sz="quarter" idx="15"/>
          </p:nvPr>
        </p:nvSpPr>
        <p:spPr>
          <a:xfrm>
            <a:off x="539750" y="1268413"/>
            <a:ext cx="3240162" cy="4537075"/>
          </a:xfrm>
        </p:spPr>
        <p:txBody>
          <a:bodyPr/>
          <a:lstStyle/>
          <a:p>
            <a:endParaRPr lang="de-DE"/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>
          <a:xfrm>
            <a:off x="539750" y="2"/>
            <a:ext cx="8049446" cy="893850"/>
          </a:xfrm>
        </p:spPr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4068000" y="1268413"/>
            <a:ext cx="4536250" cy="360362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 b="1" baseline="0"/>
            </a:lvl1pPr>
            <a:lvl2pPr marL="355600" indent="0">
              <a:buFontTx/>
              <a:buNone/>
              <a:defRPr b="1"/>
            </a:lvl2pPr>
            <a:lvl3pPr marL="715963" indent="0">
              <a:buFontTx/>
              <a:buNone/>
              <a:defRPr b="1"/>
            </a:lvl3pPr>
            <a:lvl4pPr marL="1076325" indent="0">
              <a:buFontTx/>
              <a:buNone/>
              <a:defRPr b="1"/>
            </a:lvl4pPr>
            <a:lvl5pPr marL="1428750" indent="0">
              <a:buFontTx/>
              <a:buNone/>
              <a:defRPr b="1"/>
            </a:lvl5pPr>
          </a:lstStyle>
          <a:p>
            <a:pPr lvl="0"/>
            <a:r>
              <a:rPr lang="de-DE" dirty="0"/>
              <a:t>Zwischenüberschrift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77963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Zwischen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D6DC65-0AAC-4E60-BE36-DD0CF6B503BA}" type="datetime1">
              <a:rPr lang="de-DE" smtClean="0"/>
              <a:pPr>
                <a:defRPr/>
              </a:pPr>
              <a:t>18.12.2023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/>
              <a:t>Präsentation TÜV Rheinland</a:t>
            </a:r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0D73F-1F63-43D2-8015-5E130AB4E484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39750" y="1268413"/>
            <a:ext cx="8049446" cy="360362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1800" b="1" baseline="0"/>
            </a:lvl1pPr>
            <a:lvl2pPr marL="355600" indent="0">
              <a:buFontTx/>
              <a:buNone/>
              <a:defRPr b="1"/>
            </a:lvl2pPr>
            <a:lvl3pPr marL="715963" indent="0">
              <a:buFontTx/>
              <a:buNone/>
              <a:defRPr b="1"/>
            </a:lvl3pPr>
            <a:lvl4pPr marL="1076325" indent="0">
              <a:buFontTx/>
              <a:buNone/>
              <a:defRPr b="1"/>
            </a:lvl4pPr>
            <a:lvl5pPr marL="1428750" indent="0">
              <a:buFontTx/>
              <a:buNone/>
              <a:defRPr b="1"/>
            </a:lvl5pPr>
          </a:lstStyle>
          <a:p>
            <a:pPr lvl="0"/>
            <a:r>
              <a:rPr lang="de-DE" dirty="0"/>
              <a:t>Zwischenüberschrift bearbeiten</a:t>
            </a:r>
          </a:p>
        </p:txBody>
      </p:sp>
    </p:spTree>
    <p:extLst>
      <p:ext uri="{BB962C8B-B14F-4D97-AF65-F5344CB8AC3E}">
        <p14:creationId xmlns:p14="http://schemas.microsoft.com/office/powerpoint/2010/main" val="2194007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IO_EK=544;MIO_UPDATE=True;MIO_VERSION=21.12.2012 14:43:33;MIO_DBID=0697DB97-ABE8-48BD-A7C2-0968716355E1;MIO_LASTDOWNLOADED=21.12.2012 14:43:3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8" descr="logo_bar_16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2000"/>
            <a:ext cx="91440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15" descr="PP-Blauer Balken Oben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2"/>
            <a:ext cx="8049446" cy="89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268413"/>
            <a:ext cx="8049446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45238"/>
            <a:ext cx="762000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>
              <a:defRPr sz="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ED6DC65-0AAC-4E60-BE36-DD0CF6B503BA}" type="datetime1">
              <a:rPr lang="de-DE" smtClean="0"/>
              <a:pPr>
                <a:defRPr/>
              </a:pPr>
              <a:t>18.12.2023</a:t>
            </a:fld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676400" y="6345238"/>
            <a:ext cx="3581400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>
              <a:defRPr sz="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de-DE"/>
              <a:t>Präsentation TÜV Rheinland</a:t>
            </a:r>
            <a:endParaRPr lang="de-DE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28600" y="6345238"/>
            <a:ext cx="685800" cy="32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>
            <a:lvl1pPr algn="ctr">
              <a:defRPr sz="8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8A0D73F-1F63-43D2-8015-5E130AB4E484}" type="slidenum">
              <a:rPr lang="de-DE" smtClean="0"/>
              <a:pPr>
                <a:defRPr/>
              </a:pPr>
              <a:t>‹#›</a:t>
            </a:fld>
            <a:endParaRPr lang="de-DE" dirty="0"/>
          </a:p>
        </p:txBody>
      </p:sp>
      <p:sp>
        <p:nvSpPr>
          <p:cNvPr id="1033" name="SHAPEAUTHOR"/>
          <p:cNvSpPr>
            <a:spLocks noChangeArrowheads="1"/>
          </p:cNvSpPr>
          <p:nvPr/>
        </p:nvSpPr>
        <p:spPr bwMode="auto">
          <a:xfrm>
            <a:off x="4114800" y="6324600"/>
            <a:ext cx="1447800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6000" rIns="0" bIns="0"/>
          <a:lstStyle/>
          <a:p>
            <a:endParaRPr lang="de-DE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SHAPEVERSION"/>
          <p:cNvSpPr>
            <a:spLocks noChangeArrowheads="1"/>
          </p:cNvSpPr>
          <p:nvPr/>
        </p:nvSpPr>
        <p:spPr bwMode="auto">
          <a:xfrm>
            <a:off x="5715000" y="6324600"/>
            <a:ext cx="1066800" cy="404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36000" rIns="0" bIns="0"/>
          <a:lstStyle/>
          <a:p>
            <a:endParaRPr lang="de-DE" sz="80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mpower - DO NOT DELETE!!!" hidden="1"/>
          <p:cNvSpPr/>
          <p:nvPr>
            <p:custDataLst>
              <p:tags r:id="rId14"/>
            </p:custDataLst>
          </p:nvPr>
        </p:nvSpPr>
        <p:spPr bwMode="auto">
          <a:xfrm>
            <a:off x="0" y="0"/>
            <a:ext cx="0" cy="0"/>
          </a:xfrm>
          <a:prstGeom prst="ellipse">
            <a:avLst/>
          </a:prstGeom>
          <a:noFill/>
          <a:ln w="3175" cap="flat" cmpd="sng" algn="ctr">
            <a:solidFill>
              <a:schemeClr val="tx1">
                <a:alpha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4EBF0">
                    <a:alpha val="8000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000" y="6228000"/>
            <a:ext cx="1782000" cy="45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325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</a:defRPr>
      </a:lvl9pPr>
    </p:titleStyle>
    <p:bodyStyle>
      <a:lvl1pPr marL="180975" indent="-180975" algn="l" rtl="0" eaLnBrk="0" fontAlgn="base" hangingPunct="0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Font typeface="Wingdings" pitchFamily="2" charset="2"/>
        <a:buChar char="§"/>
        <a:defRPr sz="16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42925" indent="-180975" algn="l" rtl="0" eaLnBrk="0" fontAlgn="base" hangingPunct="0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Font typeface="Arial" pitchFamily="34" charset="0"/>
        <a:buChar char="-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895350" indent="-180975" algn="l" rtl="0" eaLnBrk="0" fontAlgn="base" hangingPunct="0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Font typeface="Arial" pitchFamily="34" charset="0"/>
        <a:buChar char="-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257300" indent="-180975" algn="l" rtl="0" eaLnBrk="0" fontAlgn="base" hangingPunct="0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Font typeface="Arial" pitchFamily="34" charset="0"/>
        <a:buChar char="-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1619250" indent="-180975" algn="l" rtl="0" eaLnBrk="0" fontAlgn="base" hangingPunct="0">
        <a:lnSpc>
          <a:spcPct val="100000"/>
        </a:lnSpc>
        <a:spcBef>
          <a:spcPts val="0"/>
        </a:spcBef>
        <a:spcAft>
          <a:spcPts val="600"/>
        </a:spcAft>
        <a:buClr>
          <a:srgbClr val="000000"/>
        </a:buClr>
        <a:buFont typeface="Arial" pitchFamily="34" charset="0"/>
        <a:buChar char="-"/>
        <a:defRPr sz="16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062163" indent="-176213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000000"/>
        </a:buClr>
        <a:buChar char="-"/>
        <a:defRPr>
          <a:solidFill>
            <a:schemeClr val="tx1"/>
          </a:solidFill>
          <a:latin typeface="+mn-lt"/>
        </a:defRPr>
      </a:lvl6pPr>
      <a:lvl7pPr marL="2519363" indent="-176213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000000"/>
        </a:buClr>
        <a:buChar char="-"/>
        <a:defRPr>
          <a:solidFill>
            <a:schemeClr val="tx1"/>
          </a:solidFill>
          <a:latin typeface="+mn-lt"/>
        </a:defRPr>
      </a:lvl7pPr>
      <a:lvl8pPr marL="2976563" indent="-176213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000000"/>
        </a:buClr>
        <a:buChar char="-"/>
        <a:defRPr>
          <a:solidFill>
            <a:schemeClr val="tx1"/>
          </a:solidFill>
          <a:latin typeface="+mn-lt"/>
        </a:defRPr>
      </a:lvl8pPr>
      <a:lvl9pPr marL="3433763" indent="-176213" algn="l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000000"/>
        </a:buClr>
        <a:buChar char="-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788023" y="830903"/>
            <a:ext cx="3565079" cy="1661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3600" b="1" i="1" dirty="0">
                <a:solidFill>
                  <a:schemeClr val="bg1"/>
                </a:solidFill>
              </a:rPr>
              <a:t>WELCOME</a:t>
            </a:r>
          </a:p>
          <a:p>
            <a:pPr algn="ctr"/>
            <a:r>
              <a:rPr lang="en-US" sz="3600" b="1" i="1" dirty="0">
                <a:solidFill>
                  <a:schemeClr val="bg1"/>
                </a:solidFill>
              </a:rPr>
              <a:t> to</a:t>
            </a:r>
          </a:p>
          <a:p>
            <a:pPr algn="ctr"/>
            <a:r>
              <a:rPr lang="en-US" sz="3600" b="1" i="1" dirty="0">
                <a:solidFill>
                  <a:schemeClr val="bg1"/>
                </a:solidFill>
              </a:rPr>
              <a:t>Closing Meeting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15046" y="1844824"/>
            <a:ext cx="7056784" cy="180007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IN" sz="2800" b="1" dirty="0"/>
              <a:t>OFI Points </a:t>
            </a:r>
          </a:p>
        </p:txBody>
      </p:sp>
    </p:spTree>
    <p:extLst>
      <p:ext uri="{BB962C8B-B14F-4D97-AF65-F5344CB8AC3E}">
        <p14:creationId xmlns:p14="http://schemas.microsoft.com/office/powerpoint/2010/main" val="375790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138" y="332656"/>
            <a:ext cx="7772400" cy="578495"/>
          </a:xfrm>
        </p:spPr>
        <p:txBody>
          <a:bodyPr/>
          <a:lstStyle/>
          <a:p>
            <a:r>
              <a:rPr lang="en-IN" b="1" dirty="0"/>
              <a:t>Minor Non- Conformances ISO 50001:2018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5974" y="1184274"/>
            <a:ext cx="7782564" cy="4621213"/>
          </a:xfrm>
        </p:spPr>
        <p:txBody>
          <a:bodyPr/>
          <a:lstStyle/>
          <a:p>
            <a:pPr algn="l"/>
            <a:r>
              <a:rPr lang="en-US" altLang="en-US" sz="2000" b="1" dirty="0">
                <a:solidFill>
                  <a:schemeClr val="tx1"/>
                </a:solidFill>
              </a:rPr>
              <a:t>1  NC Statement: </a:t>
            </a:r>
            <a:r>
              <a:rPr lang="en-US" altLang="en-US" sz="2000" dirty="0">
                <a:solidFill>
                  <a:schemeClr val="tx1"/>
                </a:solidFill>
              </a:rPr>
              <a:t>The process of operational control and planning of SEU processes is not effective.</a:t>
            </a:r>
            <a:endParaRPr lang="en-IN" altLang="en-US" sz="2000" dirty="0">
              <a:solidFill>
                <a:schemeClr val="tx1"/>
              </a:solidFill>
            </a:endParaRPr>
          </a:p>
          <a:p>
            <a:pPr algn="l"/>
            <a:r>
              <a:rPr lang="en-US" altLang="en-US" sz="2000" dirty="0">
                <a:solidFill>
                  <a:schemeClr val="tx1"/>
                </a:solidFill>
              </a:rPr>
              <a:t>Requirement: The organization shall plan, implement and control the processes, related to its SEUs…. implement the actions determined in </a:t>
            </a:r>
            <a:r>
              <a:rPr lang="en-US" altLang="en-US" sz="2000" u="sng" dirty="0">
                <a:solidFill>
                  <a:schemeClr val="tx1"/>
                </a:solidFill>
              </a:rPr>
              <a:t>6.2</a:t>
            </a:r>
            <a:r>
              <a:rPr lang="en-US" altLang="en-US" sz="2000" dirty="0">
                <a:solidFill>
                  <a:schemeClr val="tx1"/>
                </a:solidFill>
              </a:rPr>
              <a:t>, by communicating (see </a:t>
            </a:r>
            <a:r>
              <a:rPr lang="en-US" altLang="en-US" sz="2000" u="sng" dirty="0">
                <a:solidFill>
                  <a:schemeClr val="tx1"/>
                </a:solidFill>
              </a:rPr>
              <a:t>7.4</a:t>
            </a:r>
            <a:r>
              <a:rPr lang="en-US" altLang="en-US" sz="2000" dirty="0">
                <a:solidFill>
                  <a:schemeClr val="tx1"/>
                </a:solidFill>
              </a:rPr>
              <a:t>) the criteria to relevant person(s) doing work under the control of the organization;</a:t>
            </a:r>
            <a:endParaRPr lang="en-IN" altLang="en-US" sz="2000" dirty="0">
              <a:solidFill>
                <a:schemeClr val="tx1"/>
              </a:solidFill>
            </a:endParaRPr>
          </a:p>
          <a:p>
            <a:pPr algn="l"/>
            <a:endParaRPr lang="en-US" altLang="en-US" sz="2000" b="1" dirty="0">
              <a:solidFill>
                <a:schemeClr val="tx1"/>
              </a:solidFill>
            </a:endParaRPr>
          </a:p>
          <a:p>
            <a:pPr algn="l"/>
            <a:r>
              <a:rPr lang="en-US" altLang="en-US" sz="2000" b="1" dirty="0">
                <a:solidFill>
                  <a:schemeClr val="tx1"/>
                </a:solidFill>
              </a:rPr>
              <a:t>Objective evidence:</a:t>
            </a:r>
            <a:r>
              <a:rPr lang="en-IN" altLang="en-US" sz="2000" b="1" dirty="0">
                <a:solidFill>
                  <a:schemeClr val="tx1"/>
                </a:solidFill>
              </a:rPr>
              <a:t> </a:t>
            </a:r>
            <a:r>
              <a:rPr lang="en-IN" altLang="en-US" sz="2000" b="1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IN" altLang="en-US" sz="2000" dirty="0">
                <a:solidFill>
                  <a:schemeClr val="tx1"/>
                </a:solidFill>
              </a:rPr>
              <a:t>Ref: Energy Planning Sheet Year 2022-23 of </a:t>
            </a:r>
            <a:r>
              <a:rPr lang="de-DE" altLang="en-US" sz="2000" dirty="0">
                <a:solidFill>
                  <a:schemeClr val="tx1"/>
                </a:solidFill>
              </a:rPr>
              <a:t>Kasturba Medical College and Health Science – International Hostel</a:t>
            </a:r>
            <a:endParaRPr lang="en-IN" altLang="en-US" sz="2000" dirty="0">
              <a:solidFill>
                <a:schemeClr val="tx1"/>
              </a:solidFill>
            </a:endParaRPr>
          </a:p>
          <a:p>
            <a:pPr algn="l"/>
            <a:r>
              <a:rPr lang="en-IN" altLang="en-US" sz="2000" dirty="0">
                <a:solidFill>
                  <a:schemeClr val="tx1"/>
                </a:solidFill>
              </a:rPr>
              <a:t>The monitoring of energy performance of SEU area of Energy Consumption per </a:t>
            </a:r>
            <a:r>
              <a:rPr lang="en-IN" altLang="en-US" sz="2000" dirty="0" err="1">
                <a:solidFill>
                  <a:schemeClr val="tx1"/>
                </a:solidFill>
              </a:rPr>
              <a:t>Sq</a:t>
            </a:r>
            <a:r>
              <a:rPr lang="en-IN" altLang="en-US" sz="2000" dirty="0">
                <a:solidFill>
                  <a:schemeClr val="tx1"/>
                </a:solidFill>
              </a:rPr>
              <a:t> M (Kwh/Sq. M) in HVAC area and Energy Consumption per Litre of Diesel consumption (Kwh/</a:t>
            </a:r>
            <a:r>
              <a:rPr lang="en-IN" altLang="en-US" sz="2000" dirty="0" err="1">
                <a:solidFill>
                  <a:schemeClr val="tx1"/>
                </a:solidFill>
              </a:rPr>
              <a:t>Ltr</a:t>
            </a:r>
            <a:r>
              <a:rPr lang="en-IN" altLang="en-US" sz="2000" dirty="0">
                <a:solidFill>
                  <a:schemeClr val="tx1"/>
                </a:solidFill>
              </a:rPr>
              <a:t>) in DG Set Area with operating team was not available. </a:t>
            </a:r>
            <a:endParaRPr kumimoji="1" lang="en-US" altLang="zh-CN" sz="2000" b="1" dirty="0">
              <a:solidFill>
                <a:schemeClr val="tx1"/>
              </a:solidFill>
              <a:ea typeface="黑体" panose="02010609060101010101" pitchFamily="49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986AE8-7D1B-4273-AC1C-4247D63937FD}" type="datetime1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0633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5516" y="908050"/>
            <a:ext cx="8712968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algn="ctr"/>
            <a:endParaRPr lang="en-US" sz="2400" dirty="0">
              <a:solidFill>
                <a:srgbClr val="1D188A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en-US" sz="24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>
              <a:lnSpc>
                <a:spcPct val="200000"/>
              </a:lnSpc>
            </a:pP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endParaRPr lang="en-US" sz="2400" dirty="0">
              <a:solidFill>
                <a:srgbClr val="1D188A"/>
              </a:solidFill>
            </a:endParaRPr>
          </a:p>
          <a:p>
            <a:pPr algn="ctr"/>
            <a:r>
              <a:rPr lang="en-US" sz="2400" dirty="0">
                <a:solidFill>
                  <a:srgbClr val="1D188A"/>
                </a:solidFill>
              </a:rPr>
              <a:t>  </a:t>
            </a:r>
          </a:p>
        </p:txBody>
      </p:sp>
      <p:sp>
        <p:nvSpPr>
          <p:cNvPr id="2" name="Rectangle 1"/>
          <p:cNvSpPr/>
          <p:nvPr/>
        </p:nvSpPr>
        <p:spPr>
          <a:xfrm>
            <a:off x="709765" y="462944"/>
            <a:ext cx="3444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003399"/>
                </a:solidFill>
              </a:rPr>
              <a:t> Audit  Conclusion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1412776"/>
            <a:ext cx="45719" cy="4571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75656" y="1603375"/>
            <a:ext cx="5616624" cy="91440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US" sz="2400" dirty="0"/>
          </a:p>
          <a:p>
            <a:r>
              <a:rPr lang="en-US" sz="2400" dirty="0"/>
              <a:t>Recommended for  Re Certification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3200" dirty="0"/>
              <a:t>Congratulations!!!</a:t>
            </a:r>
          </a:p>
        </p:txBody>
      </p:sp>
    </p:spTree>
    <p:extLst>
      <p:ext uri="{BB962C8B-B14F-4D97-AF65-F5344CB8AC3E}">
        <p14:creationId xmlns:p14="http://schemas.microsoft.com/office/powerpoint/2010/main" val="2745008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7"/>
          <p:cNvSpPr txBox="1">
            <a:spLocks noChangeArrowheads="1"/>
          </p:cNvSpPr>
          <p:nvPr/>
        </p:nvSpPr>
        <p:spPr bwMode="auto">
          <a:xfrm>
            <a:off x="899592" y="1576221"/>
            <a:ext cx="6120680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endParaRPr lang="en-US" sz="2400" dirty="0"/>
          </a:p>
          <a:p>
            <a:endParaRPr lang="en-US" sz="2800" dirty="0">
              <a:latin typeface="72 Black" panose="020B0A04030603020204" pitchFamily="34" charset="0"/>
              <a:cs typeface="72 Black" panose="020B0A04030603020204" pitchFamily="34" charset="0"/>
            </a:endParaRPr>
          </a:p>
          <a:p>
            <a:endParaRPr lang="en-US" sz="2400" dirty="0"/>
          </a:p>
          <a:p>
            <a:r>
              <a:rPr lang="en-US" sz="2400" dirty="0"/>
              <a:t> </a:t>
            </a:r>
            <a:r>
              <a:rPr lang="en-US" sz="2400" b="1" dirty="0">
                <a:latin typeface="+mn-lt"/>
                <a:cs typeface="72 Black" panose="020B0A04030603020204" pitchFamily="34" charset="0"/>
              </a:rPr>
              <a:t>Right to Appeal</a:t>
            </a:r>
          </a:p>
        </p:txBody>
      </p:sp>
    </p:spTree>
    <p:extLst>
      <p:ext uri="{BB962C8B-B14F-4D97-AF65-F5344CB8AC3E}">
        <p14:creationId xmlns:p14="http://schemas.microsoft.com/office/powerpoint/2010/main" val="26866143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9192" y="1773239"/>
            <a:ext cx="7739008" cy="2015802"/>
          </a:xfrm>
        </p:spPr>
        <p:txBody>
          <a:bodyPr/>
          <a:lstStyle/>
          <a:p>
            <a:pPr algn="ctr"/>
            <a:r>
              <a:rPr lang="en-IN" b="1" dirty="0"/>
              <a:t>THANKS FOR YOUR SUPPORT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5C3C1-6A89-4EDC-A6FC-56D26ECDBC33}" type="datetime1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83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3213"/>
            <a:ext cx="7772400" cy="461491"/>
          </a:xfrm>
        </p:spPr>
        <p:txBody>
          <a:bodyPr/>
          <a:lstStyle/>
          <a:p>
            <a:r>
              <a:rPr lang="en-US" altLang="zh-TW" b="1" dirty="0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ea typeface="黑体" pitchFamily="49" charset="-122"/>
              </a:rPr>
              <a:t>Opportunities for improvement – ISO 50001:2018</a:t>
            </a:r>
            <a:endParaRPr lang="en-IN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603309"/>
            <a:ext cx="7192723" cy="319384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1268413"/>
            <a:ext cx="7630616" cy="4370387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32AF4-25D4-44FB-B2FB-694C2FE99EA1}" type="datetime1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116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177" y="225537"/>
            <a:ext cx="7772400" cy="647476"/>
          </a:xfrm>
        </p:spPr>
        <p:txBody>
          <a:bodyPr/>
          <a:lstStyle/>
          <a:p>
            <a:r>
              <a:rPr lang="en-IN" b="1" dirty="0"/>
              <a:t>Opportunity for Improvements ISO 9k &amp; 14k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51C0-35DA-4CC5-9D22-8A42BEC7E6A5}" type="datetime1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53177" y="2132856"/>
            <a:ext cx="7907255" cy="15120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IN" sz="2000" kern="0" dirty="0"/>
          </a:p>
          <a:p>
            <a:endParaRPr lang="en-IN" sz="2000" kern="0" dirty="0"/>
          </a:p>
          <a:p>
            <a:endParaRPr lang="en-IN" sz="2000" kern="0" dirty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N" sz="2000" kern="0" dirty="0"/>
              <a:t>All the Procedures and Records can have Reference Numbers. Rev. date etc.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N" sz="2000" kern="0" dirty="0"/>
              <a:t>Risk and Opportunities identified at all sites can be Reviewed as the same are reviewed during 2020.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N" sz="2000" kern="0" dirty="0">
                <a:highlight>
                  <a:srgbClr val="FFFF00"/>
                </a:highlight>
              </a:rPr>
              <a:t>Objectives of </a:t>
            </a:r>
            <a:r>
              <a:rPr lang="en-IN" sz="2000" kern="0" dirty="0"/>
              <a:t>QMS &amp; </a:t>
            </a:r>
            <a:r>
              <a:rPr lang="en-IN" sz="2000" kern="0" dirty="0">
                <a:highlight>
                  <a:srgbClr val="FFFF00"/>
                </a:highlight>
              </a:rPr>
              <a:t>EMS set at all sites can be specific </a:t>
            </a:r>
            <a:r>
              <a:rPr lang="en-IN" sz="2000" kern="0" dirty="0"/>
              <a:t>with targets Awareness to all the Internal Auditors need improvement as in few case they recorded as ISO 9001: 2008…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N" sz="2000" kern="0" dirty="0"/>
              <a:t>Roles, Responsibilities &amp; Authorities can be documented college/site-wise in Manual or respective institute documents.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N" sz="2000" kern="0" dirty="0">
                <a:highlight>
                  <a:srgbClr val="FFFF00"/>
                </a:highlight>
              </a:rPr>
              <a:t>Display Boards of Emergency Exit can have Arrow towards Safe Assembly Point in few areas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IN" sz="2000" kern="0" dirty="0">
                <a:highlight>
                  <a:srgbClr val="FFFF00"/>
                </a:highlight>
              </a:rPr>
              <a:t>Aspect Impact Procedure can be reviewed w.r.t identifying the significant score.(SOD)</a:t>
            </a:r>
          </a:p>
        </p:txBody>
      </p:sp>
    </p:spTree>
    <p:extLst>
      <p:ext uri="{BB962C8B-B14F-4D97-AF65-F5344CB8AC3E}">
        <p14:creationId xmlns:p14="http://schemas.microsoft.com/office/powerpoint/2010/main" val="27674883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3177" y="225537"/>
            <a:ext cx="7772400" cy="647476"/>
          </a:xfrm>
        </p:spPr>
        <p:txBody>
          <a:bodyPr/>
          <a:lstStyle/>
          <a:p>
            <a:r>
              <a:rPr lang="en-IN" b="1" dirty="0"/>
              <a:t>Opportunity for Improvements</a:t>
            </a:r>
            <a:br>
              <a:rPr lang="en-IN" b="1" dirty="0"/>
            </a:br>
            <a:endParaRPr lang="en-IN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051C0-35DA-4CC5-9D22-8A42BEC7E6A5}" type="datetime1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553177" y="2132856"/>
            <a:ext cx="7907255" cy="7200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</a:defRPr>
            </a:lvl9pPr>
          </a:lstStyle>
          <a:p>
            <a:endParaRPr lang="en-IN" sz="2000" kern="0" dirty="0"/>
          </a:p>
          <a:p>
            <a:endParaRPr lang="de-DE" sz="2000" b="1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2000" dirty="0"/>
              <a:t>Ambulance KMC Manipal: Basic licence Support is invalid for Mr Sandesh kumar-Ambulance Driver(Valid till: April 2022</a:t>
            </a:r>
            <a:r>
              <a:rPr lang="en-IN" sz="2000" dirty="0"/>
              <a:t>.</a:t>
            </a:r>
            <a:endParaRPr lang="en-IN" sz="2000" b="1" dirty="0"/>
          </a:p>
          <a:p>
            <a:endParaRPr lang="en-IN" sz="2000" b="1" dirty="0"/>
          </a:p>
          <a:p>
            <a:r>
              <a:rPr lang="en-IN" sz="2000" b="1" dirty="0"/>
              <a:t>Deputy Register Academics: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dirty="0"/>
              <a:t>Review of guideline : Regulations Covering Board of Studies as the same is prepared on 10/8/2010.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dirty="0"/>
              <a:t>Process for closure of courses can be established covering use of resources, infrastructure, including regulatory requirements if any.</a:t>
            </a:r>
          </a:p>
          <a:p>
            <a:endParaRPr lang="en-IN" sz="2000" b="1" dirty="0"/>
          </a:p>
          <a:p>
            <a:r>
              <a:rPr lang="en-IN" sz="2000" b="1" dirty="0"/>
              <a:t>Artificial Limb Centre</a:t>
            </a:r>
            <a:r>
              <a:rPr lang="en-IN" sz="2000" dirty="0"/>
              <a:t>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dirty="0"/>
              <a:t>Process of getting patient feedbacks can be established for the dept.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IN" sz="2000" dirty="0">
                <a:highlight>
                  <a:srgbClr val="FFFF00"/>
                </a:highlight>
              </a:rPr>
              <a:t>Aspect &amp; Impact Analysis need to be strengthened as “generation of used oil, POP..</a:t>
            </a:r>
            <a:r>
              <a:rPr lang="en-IN" sz="2000" dirty="0" err="1">
                <a:highlight>
                  <a:srgbClr val="FFFF00"/>
                </a:highlight>
              </a:rPr>
              <a:t>etc</a:t>
            </a:r>
            <a:r>
              <a:rPr lang="en-IN" sz="2000" dirty="0">
                <a:highlight>
                  <a:srgbClr val="FFFF00"/>
                </a:highlight>
              </a:rPr>
              <a:t> are not considered.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IN" sz="2000" dirty="0"/>
          </a:p>
          <a:p>
            <a:r>
              <a:rPr lang="en-IN" sz="2000" dirty="0"/>
              <a:t> </a:t>
            </a:r>
            <a:endParaRPr lang="en-IN" sz="2000" kern="0" dirty="0"/>
          </a:p>
        </p:txBody>
      </p:sp>
    </p:spTree>
    <p:extLst>
      <p:ext uri="{BB962C8B-B14F-4D97-AF65-F5344CB8AC3E}">
        <p14:creationId xmlns:p14="http://schemas.microsoft.com/office/powerpoint/2010/main" val="893945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68606"/>
            <a:ext cx="7772400" cy="1470025"/>
          </a:xfrm>
        </p:spPr>
        <p:txBody>
          <a:bodyPr/>
          <a:lstStyle/>
          <a:p>
            <a:br>
              <a:rPr lang="en-US" dirty="0"/>
            </a:br>
            <a:br>
              <a:rPr lang="en-IN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D2BC-1FFE-4A0C-8F37-AFCA7919E369}" type="datetime1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287665"/>
            <a:ext cx="8291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3399"/>
                </a:solidFill>
              </a:rPr>
              <a:t> </a:t>
            </a:r>
            <a:r>
              <a:rPr lang="en-IN" sz="2800" b="1" dirty="0"/>
              <a:t>Opportunity for Improvements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9208" y="838175"/>
            <a:ext cx="8291264" cy="525464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eaLnBrk="0" hangingPunct="0"/>
            <a:r>
              <a:rPr lang="en-IN" sz="2000" b="1" dirty="0">
                <a:latin typeface="Arial" pitchFamily="34" charset="0"/>
                <a:ea typeface="+mj-ea"/>
                <a:cs typeface="Arial" pitchFamily="34" charset="0"/>
              </a:rPr>
              <a:t>Registrar – Evaluation</a:t>
            </a:r>
          </a:p>
          <a:p>
            <a:pPr eaLnBrk="0" hangingPunct="0"/>
            <a:endParaRPr lang="en-IN" sz="2000" b="1" dirty="0">
              <a:latin typeface="Arial" pitchFamily="34" charset="0"/>
              <a:ea typeface="+mj-ea"/>
              <a:cs typeface="Arial" pitchFamily="34" charset="0"/>
            </a:endParaRP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IN" sz="2000" dirty="0">
                <a:latin typeface="Arial" pitchFamily="34" charset="0"/>
                <a:ea typeface="+mj-ea"/>
                <a:cs typeface="Arial" pitchFamily="34" charset="0"/>
              </a:rPr>
              <a:t>The present result declaration time is based the completion of evaluation instead can think of changing target time from the date of last date of examination.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IN" sz="2000" dirty="0">
                <a:latin typeface="Arial" pitchFamily="34" charset="0"/>
                <a:ea typeface="+mj-ea"/>
                <a:cs typeface="Arial" pitchFamily="34" charset="0"/>
              </a:rPr>
              <a:t>NEP Guidelines can be reviewed and applicable sections can be identified and action plan can be prepared for the applicable clauses as there is no plan presently</a:t>
            </a:r>
            <a:r>
              <a:rPr lang="en-IN" dirty="0"/>
              <a:t>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IN" sz="2000" dirty="0">
                <a:latin typeface="Arial" pitchFamily="34" charset="0"/>
                <a:ea typeface="+mj-ea"/>
                <a:cs typeface="Arial" pitchFamily="34" charset="0"/>
              </a:rPr>
              <a:t>No examination committee meetings for the year 2020 &amp; 2021 – would have conducted remotely through teams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IN" sz="2000" dirty="0">
                <a:latin typeface="Arial" pitchFamily="34" charset="0"/>
                <a:ea typeface="+mj-ea"/>
                <a:cs typeface="Arial" pitchFamily="34" charset="0"/>
              </a:rPr>
              <a:t>No discussion/agenda on the “data security” during examination committee meetings as the data (Exam details/Answers) handled by external vendor. </a:t>
            </a:r>
            <a:br>
              <a:rPr lang="en-IN" dirty="0"/>
            </a:br>
            <a:br>
              <a:rPr lang="en-IN" dirty="0"/>
            </a:br>
            <a:endParaRPr lang="en-IN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4553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68606"/>
            <a:ext cx="7772400" cy="1470025"/>
          </a:xfrm>
        </p:spPr>
        <p:txBody>
          <a:bodyPr/>
          <a:lstStyle/>
          <a:p>
            <a:br>
              <a:rPr lang="en-US" dirty="0"/>
            </a:br>
            <a:br>
              <a:rPr lang="en-IN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D2BC-1FFE-4A0C-8F37-AFCA7919E369}" type="datetime1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287665"/>
            <a:ext cx="8291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/>
              <a:t>Opportunity for Improvements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38389" y="1052736"/>
            <a:ext cx="8291264" cy="49685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IN" sz="2000" dirty="0"/>
              <a:t>Data security/confidentiality  clause is missing in the contract and no requirement of Vulnerability screening and Penetration testing as the  vendor maintain the examination data.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IN" sz="2000" dirty="0"/>
              <a:t>Majority of the terms &amp; condition in the contract are in favour of vendor as the same is initiated by vendor.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IN" sz="2000" dirty="0"/>
              <a:t>Procedure for Handling grievances can be established .</a:t>
            </a:r>
            <a:br>
              <a:rPr lang="en-IN" sz="2000" dirty="0"/>
            </a:br>
            <a:r>
              <a:rPr lang="en-IN" sz="2000" dirty="0"/>
              <a:t>The Grievances related to examination process like tab not working, not able to save…are not recorded as grievances and corrective actions are initiated.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IN" sz="2000" dirty="0"/>
              <a:t>There is no identification of cause and corrective actions for the grievances identified and recorded as the action is only correction.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IN" sz="2000" dirty="0"/>
              <a:t>Criteria for selection of “Surprise Visit Squad” is not defined and there are no records of visits including the observations and action on the same. </a:t>
            </a:r>
            <a:br>
              <a:rPr lang="en-IN" sz="2000" dirty="0"/>
            </a:br>
            <a:br>
              <a:rPr lang="en-IN" sz="2000" dirty="0"/>
            </a:br>
            <a:br>
              <a:rPr lang="en-IN" dirty="0"/>
            </a:br>
            <a:br>
              <a:rPr lang="en-IN" dirty="0"/>
            </a:br>
            <a:endParaRPr lang="en-IN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4594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68606"/>
            <a:ext cx="7772400" cy="1470025"/>
          </a:xfrm>
        </p:spPr>
        <p:txBody>
          <a:bodyPr/>
          <a:lstStyle/>
          <a:p>
            <a:br>
              <a:rPr lang="en-US" dirty="0"/>
            </a:br>
            <a:br>
              <a:rPr lang="en-IN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D2BC-1FFE-4A0C-8F37-AFCA7919E369}" type="datetime1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287665"/>
            <a:ext cx="8291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/>
              <a:t>Opportunity for Improvements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9208" y="838176"/>
            <a:ext cx="8291264" cy="49685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IN" sz="2000" dirty="0"/>
              <a:t>The present control on decentralised institutes is only Internal Audit but there is no corrective action plan for the Internal Audit findings.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IN" sz="2000" dirty="0"/>
              <a:t>There is no offsite back up on the data of Evolution/Examination server.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IN" sz="2000" dirty="0"/>
              <a:t>Guidelines for the employees of “Question Bank” can be established included what is allowed and what is not allowed (Mobile entry is not allowed, taking print out data.</a:t>
            </a:r>
            <a:br>
              <a:rPr lang="en-IN" sz="2000" dirty="0"/>
            </a:br>
            <a:endParaRPr lang="en-IN" sz="2000" dirty="0"/>
          </a:p>
          <a:p>
            <a:pPr eaLnBrk="0" hangingPunct="0"/>
            <a:r>
              <a:rPr lang="en-IN" sz="2000" b="1" dirty="0" err="1"/>
              <a:t>Manipal</a:t>
            </a:r>
            <a:r>
              <a:rPr lang="en-IN" sz="2000" b="1" dirty="0"/>
              <a:t> School of Information Science: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IN" sz="2000" dirty="0"/>
              <a:t>The criteria for selecting the members for the PAC, IAC members can be established</a:t>
            </a:r>
          </a:p>
          <a:p>
            <a:pPr eaLnBrk="0" hangingPunct="0"/>
            <a:endParaRPr lang="en-IN" sz="2000" dirty="0"/>
          </a:p>
          <a:p>
            <a:pPr eaLnBrk="0" hangingPunct="0"/>
            <a:r>
              <a:rPr lang="en-IN" sz="2000" b="1" dirty="0"/>
              <a:t>School of Dental Science : Mangalore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IN" sz="2000" dirty="0"/>
              <a:t>Infection committee meeting to be strengthened covering to review the data of the period, Immunisation status…. </a:t>
            </a:r>
            <a:br>
              <a:rPr lang="en-IN" sz="2000" dirty="0"/>
            </a:br>
            <a:br>
              <a:rPr lang="en-IN" dirty="0"/>
            </a:br>
            <a:br>
              <a:rPr lang="en-IN" dirty="0"/>
            </a:br>
            <a:endParaRPr lang="en-IN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424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68606"/>
            <a:ext cx="7772400" cy="1470025"/>
          </a:xfrm>
        </p:spPr>
        <p:txBody>
          <a:bodyPr/>
          <a:lstStyle/>
          <a:p>
            <a:br>
              <a:rPr lang="en-US" dirty="0"/>
            </a:br>
            <a:br>
              <a:rPr lang="en-IN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D2BC-1FFE-4A0C-8F37-AFCA7919E369}" type="datetime1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287665"/>
            <a:ext cx="8291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/>
              <a:t>Opportunity for Improvements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9208" y="838176"/>
            <a:ext cx="8291264" cy="49685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eaLnBrk="0" hangingPunct="0"/>
            <a:r>
              <a:rPr lang="en-IN" sz="2000" b="1" dirty="0"/>
              <a:t>School of Dental Science : </a:t>
            </a:r>
            <a:r>
              <a:rPr lang="en-IN" sz="2000" b="1" dirty="0" err="1"/>
              <a:t>Manipal</a:t>
            </a:r>
            <a:endParaRPr lang="en-IN" sz="2000" b="1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IN" sz="2000" dirty="0"/>
              <a:t>Suggestion box at front office has not opened since Sept 2021 as few suggestions were in the box- Process on opening the suggestion box and taking action on the suggestions received can be defined and followed.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IN" sz="2000" dirty="0"/>
              <a:t>Shelf life details can be maintained in the software at Stores to ensure the same are disposed after the expiry date.</a:t>
            </a:r>
            <a:br>
              <a:rPr lang="en-IN" sz="2000" b="1" dirty="0"/>
            </a:br>
            <a:r>
              <a:rPr lang="en-IN" sz="2000" b="1" dirty="0" err="1"/>
              <a:t>Manipal</a:t>
            </a:r>
            <a:r>
              <a:rPr lang="en-IN" sz="2000" b="1" dirty="0"/>
              <a:t> School of Information System</a:t>
            </a:r>
            <a:endParaRPr lang="en-IN" sz="2000" dirty="0"/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IN" sz="2000" dirty="0">
                <a:highlight>
                  <a:srgbClr val="FFFF00"/>
                </a:highlight>
              </a:rPr>
              <a:t>Calibration status records can be maintained on the pressure gauges of  the Fire Hydrant System.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IN" sz="2000" dirty="0">
                <a:highlight>
                  <a:srgbClr val="FFFF00"/>
                </a:highlight>
              </a:rPr>
              <a:t>Environmental Monitoring Reports of Water, Stack Emissions of DG set and other parameters can be kept at respective Sites / College.</a:t>
            </a:r>
            <a:br>
              <a:rPr lang="en-IN" sz="2000" dirty="0">
                <a:highlight>
                  <a:srgbClr val="FFFF00"/>
                </a:highlight>
              </a:rPr>
            </a:br>
            <a:r>
              <a:rPr lang="en-IN" sz="2000" b="1" dirty="0" err="1"/>
              <a:t>Manipal</a:t>
            </a:r>
            <a:r>
              <a:rPr lang="en-IN" sz="2000" b="1" dirty="0"/>
              <a:t> School of Architecture and Planning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IN" sz="2000" dirty="0"/>
              <a:t>Evacuation plan/Layouts Prints can be displayed in prime locations of the building. Indicating fire extinguisher, Alarm.</a:t>
            </a:r>
            <a:br>
              <a:rPr lang="en-IN" dirty="0">
                <a:solidFill>
                  <a:srgbClr val="000000"/>
                </a:solidFill>
              </a:rPr>
            </a:br>
            <a:br>
              <a:rPr lang="en-IN" dirty="0">
                <a:solidFill>
                  <a:srgbClr val="000000"/>
                </a:solidFill>
              </a:rPr>
            </a:br>
            <a:br>
              <a:rPr lang="en-IN" dirty="0"/>
            </a:br>
            <a:br>
              <a:rPr lang="en-IN" dirty="0"/>
            </a:br>
            <a:endParaRPr lang="en-IN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565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68606"/>
            <a:ext cx="7772400" cy="1470025"/>
          </a:xfrm>
        </p:spPr>
        <p:txBody>
          <a:bodyPr/>
          <a:lstStyle/>
          <a:p>
            <a:br>
              <a:rPr lang="en-US" dirty="0"/>
            </a:br>
            <a:br>
              <a:rPr lang="en-IN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ED2BC-1FFE-4A0C-8F37-AFCA7919E369}" type="datetime1">
              <a:rPr lang="en-US" smtClean="0"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" y="287665"/>
            <a:ext cx="82912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/>
              <a:t>Opportunity for Improvements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29208" y="838176"/>
            <a:ext cx="8291264" cy="496855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eaLnBrk="0" hangingPunct="0"/>
            <a:r>
              <a:rPr lang="en-GB" sz="2000" b="1" dirty="0"/>
              <a:t>MANIPAL CENTRE FOR NATURAL SCIENCE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IN" sz="2000" dirty="0"/>
              <a:t>Precautions </a:t>
            </a:r>
            <a:r>
              <a:rPr lang="en-US" sz="2000" dirty="0"/>
              <a:t>should be displayed for pregnant lady near radio active sources.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/>
              <a:t>License to be available for radioactive sources. 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US" sz="2000" dirty="0"/>
              <a:t>TLD batches should be used for radioactive sources</a:t>
            </a:r>
          </a:p>
          <a:p>
            <a:pPr eaLnBrk="0" hangingPunct="0"/>
            <a:endParaRPr lang="en-US" sz="2000" dirty="0"/>
          </a:p>
          <a:p>
            <a:pPr eaLnBrk="0" hangingPunct="0"/>
            <a:r>
              <a:rPr lang="en-GB" sz="2000" b="1" dirty="0"/>
              <a:t>MANIPAL COLLEGE OF DENTAL SCIENCES, MANGALORE</a:t>
            </a:r>
          </a:p>
          <a:p>
            <a:pPr eaLnBrk="0" hangingPunct="0"/>
            <a:r>
              <a:rPr lang="en-IN" sz="2000" dirty="0"/>
              <a:t>Porthodontics Lab (Dental Materials):Calibration Record for Pressure</a:t>
            </a:r>
          </a:p>
          <a:p>
            <a:pPr eaLnBrk="0" hangingPunct="0"/>
            <a:r>
              <a:rPr lang="en-IN" sz="2000" dirty="0"/>
              <a:t>   Gauge for LPG line (Rating 0 to 6 Kg/Cm2) was not evidenced.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IN" sz="2000" dirty="0"/>
              <a:t>Chemical Spillage was observed in the lab area, recommended to use secondary containment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IN" sz="2000" dirty="0">
                <a:highlight>
                  <a:srgbClr val="FFFF00"/>
                </a:highlight>
              </a:rPr>
              <a:t>Aspect Impact for the Water Heaters, LPG Usage, etc. can be  captured</a:t>
            </a:r>
          </a:p>
          <a:p>
            <a:pPr marL="342900" indent="-342900" eaLnBrk="0" hangingPunct="0">
              <a:buFont typeface="Arial" panose="020B0604020202020204" pitchFamily="34" charset="0"/>
              <a:buChar char="•"/>
            </a:pPr>
            <a:r>
              <a:rPr lang="en-IN" sz="2000" dirty="0">
                <a:highlight>
                  <a:srgbClr val="FFFF00"/>
                </a:highlight>
              </a:rPr>
              <a:t>Expired chemical return policy may be maintained</a:t>
            </a:r>
            <a:br>
              <a:rPr lang="en-IN" sz="2000" dirty="0"/>
            </a:br>
            <a:br>
              <a:rPr lang="en-IN" sz="2000" dirty="0"/>
            </a:br>
            <a:br>
              <a:rPr lang="en-IN" sz="2000" dirty="0">
                <a:solidFill>
                  <a:srgbClr val="000000"/>
                </a:solidFill>
              </a:rPr>
            </a:br>
            <a:br>
              <a:rPr lang="en-IN" sz="2000" dirty="0">
                <a:solidFill>
                  <a:srgbClr val="000000"/>
                </a:solidFill>
              </a:rPr>
            </a:br>
            <a:r>
              <a:rPr lang="en-IN" sz="2000" dirty="0"/>
              <a:t>   </a:t>
            </a:r>
            <a:br>
              <a:rPr lang="en-IN" sz="2000" dirty="0"/>
            </a:br>
            <a:br>
              <a:rPr lang="en-IN" sz="2000" dirty="0"/>
            </a:br>
            <a:br>
              <a:rPr lang="en-IN" dirty="0"/>
            </a:br>
            <a:br>
              <a:rPr lang="en-IN" dirty="0"/>
            </a:br>
            <a:endParaRPr lang="en-IN" dirty="0"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96837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IO_HDS" val="True"/>
  <p:tag name="MIO_EK" val="544"/>
  <p:tag name="MIO_UPDATE" val="True"/>
  <p:tag name="MIO_VERSION" val="21.12.2012 14:43:33"/>
  <p:tag name="MIO_DBID" val="0697DB97-ABE8-48BD-A7C2-0968716355E1"/>
  <p:tag name="MIO_LASTDOWNLOADED" val="21.12.2012 14:43:33"/>
</p:tagLst>
</file>

<file path=ppt/theme/theme1.xml><?xml version="1.0" encoding="utf-8"?>
<a:theme xmlns:a="http://schemas.openxmlformats.org/drawingml/2006/main" name="1_blank">
  <a:themeElements>
    <a:clrScheme name="Tüv Rheinland">
      <a:dk1>
        <a:srgbClr val="000000"/>
      </a:dk1>
      <a:lt1>
        <a:srgbClr val="FFFFFF"/>
      </a:lt1>
      <a:dk2>
        <a:srgbClr val="0073B9"/>
      </a:dk2>
      <a:lt2>
        <a:srgbClr val="CED3D7"/>
      </a:lt2>
      <a:accent1>
        <a:srgbClr val="91AFDC"/>
      </a:accent1>
      <a:accent2>
        <a:srgbClr val="BED2F0"/>
      </a:accent2>
      <a:accent3>
        <a:srgbClr val="C3DCC3"/>
      </a:accent3>
      <a:accent4>
        <a:srgbClr val="F0DC96"/>
      </a:accent4>
      <a:accent5>
        <a:srgbClr val="EBC3AF"/>
      </a:accent5>
      <a:accent6>
        <a:srgbClr val="D7E1F5"/>
      </a:accent6>
      <a:hlink>
        <a:srgbClr val="82A0CD"/>
      </a:hlink>
      <a:folHlink>
        <a:srgbClr val="DE9529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/>
        </a:solidFill>
        <a:ln w="12700" cap="flat" cmpd="sng" algn="ctr">
          <a:solidFill>
            <a:schemeClr val="bg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noFill/>
        <a:ln w="3175" cap="flat" cmpd="sng" algn="ctr">
          <a:solidFill>
            <a:schemeClr val="tx1">
              <a:alpha val="80000"/>
            </a:schemeClr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E4EBF0">
                  <a:alpha val="80000"/>
                </a:srgbClr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square" lIns="0" tIns="0" rIns="0" bIns="0" rtlCol="0">
        <a:noAutofit/>
      </a:bodyPr>
      <a:lstStyle>
        <a:defPPr>
          <a:defRPr dirty="0"/>
        </a:defPPr>
      </a:lstStyle>
    </a:tx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üv Rheinland">
    <a:dk1>
      <a:srgbClr val="000000"/>
    </a:dk1>
    <a:lt1>
      <a:srgbClr val="FFFFFF"/>
    </a:lt1>
    <a:dk2>
      <a:srgbClr val="0073B9"/>
    </a:dk2>
    <a:lt2>
      <a:srgbClr val="CED3D7"/>
    </a:lt2>
    <a:accent1>
      <a:srgbClr val="91AFDC"/>
    </a:accent1>
    <a:accent2>
      <a:srgbClr val="BED2F0"/>
    </a:accent2>
    <a:accent3>
      <a:srgbClr val="C3DCC3"/>
    </a:accent3>
    <a:accent4>
      <a:srgbClr val="F0DC96"/>
    </a:accent4>
    <a:accent5>
      <a:srgbClr val="EBC3AF"/>
    </a:accent5>
    <a:accent6>
      <a:srgbClr val="D7E1F5"/>
    </a:accent6>
    <a:hlink>
      <a:srgbClr val="82A0CD"/>
    </a:hlink>
    <a:folHlink>
      <a:srgbClr val="DE9529"/>
    </a:folHlink>
  </a:clrScheme>
</a:themeOverride>
</file>

<file path=ppt/theme/themeOverride2.xml><?xml version="1.0" encoding="utf-8"?>
<a:themeOverride xmlns:a="http://schemas.openxmlformats.org/drawingml/2006/main">
  <a:clrScheme name="Tüv Rheinland">
    <a:dk1>
      <a:srgbClr val="000000"/>
    </a:dk1>
    <a:lt1>
      <a:srgbClr val="FFFFFF"/>
    </a:lt1>
    <a:dk2>
      <a:srgbClr val="0073B9"/>
    </a:dk2>
    <a:lt2>
      <a:srgbClr val="CED3D7"/>
    </a:lt2>
    <a:accent1>
      <a:srgbClr val="91AFDC"/>
    </a:accent1>
    <a:accent2>
      <a:srgbClr val="BED2F0"/>
    </a:accent2>
    <a:accent3>
      <a:srgbClr val="C3DCC3"/>
    </a:accent3>
    <a:accent4>
      <a:srgbClr val="F0DC96"/>
    </a:accent4>
    <a:accent5>
      <a:srgbClr val="EBC3AF"/>
    </a:accent5>
    <a:accent6>
      <a:srgbClr val="D7E1F5"/>
    </a:accent6>
    <a:hlink>
      <a:srgbClr val="82A0CD"/>
    </a:hlink>
    <a:folHlink>
      <a:srgbClr val="DE952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5993</TotalTime>
  <Words>1070</Words>
  <Application>Microsoft Office PowerPoint</Application>
  <PresentationFormat>On-screen Show (4:3)</PresentationFormat>
  <Paragraphs>123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黑体</vt:lpstr>
      <vt:lpstr>72 Black</vt:lpstr>
      <vt:lpstr>Arial</vt:lpstr>
      <vt:lpstr>Calibri</vt:lpstr>
      <vt:lpstr>Wingdings</vt:lpstr>
      <vt:lpstr>1_blank</vt:lpstr>
      <vt:lpstr>PowerPoint Presentation</vt:lpstr>
      <vt:lpstr>Opportunities for improvement – ISO 50001:2018</vt:lpstr>
      <vt:lpstr>Opportunity for Improvements ISO 9k &amp; 14k</vt:lpstr>
      <vt:lpstr>Opportunity for Improvements </vt:lpstr>
      <vt:lpstr>  </vt:lpstr>
      <vt:lpstr>  </vt:lpstr>
      <vt:lpstr>  </vt:lpstr>
      <vt:lpstr>  </vt:lpstr>
      <vt:lpstr>  </vt:lpstr>
      <vt:lpstr>Minor Non- Conformances ISO 50001:2018</vt:lpstr>
      <vt:lpstr>PowerPoint Presentation</vt:lpstr>
      <vt:lpstr>PowerPoint Presentation</vt:lpstr>
      <vt:lpstr>THANKS FOR YOUR SUPPORT</vt:lpstr>
    </vt:vector>
  </TitlesOfParts>
  <Company>mio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bharathi</dc:creator>
  <cp:lastModifiedBy>Derrick Ian Joshua</cp:lastModifiedBy>
  <cp:revision>349</cp:revision>
  <dcterms:created xsi:type="dcterms:W3CDTF">2012-12-21T13:43:33Z</dcterms:created>
  <dcterms:modified xsi:type="dcterms:W3CDTF">2023-12-18T06:51:43Z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3d538fd-7cd2-4b8b-bd42-f6ee8cc1e568_Enabled">
    <vt:lpwstr>true</vt:lpwstr>
  </property>
  <property fmtid="{D5CDD505-2E9C-101B-9397-08002B2CF9AE}" pid="3" name="MSIP_Label_d3d538fd-7cd2-4b8b-bd42-f6ee8cc1e568_SetDate">
    <vt:lpwstr>2021-10-08T06:30:15Z</vt:lpwstr>
  </property>
  <property fmtid="{D5CDD505-2E9C-101B-9397-08002B2CF9AE}" pid="4" name="MSIP_Label_d3d538fd-7cd2-4b8b-bd42-f6ee8cc1e568_Method">
    <vt:lpwstr>Standard</vt:lpwstr>
  </property>
  <property fmtid="{D5CDD505-2E9C-101B-9397-08002B2CF9AE}" pid="5" name="MSIP_Label_d3d538fd-7cd2-4b8b-bd42-f6ee8cc1e568_Name">
    <vt:lpwstr>d3d538fd-7cd2-4b8b-bd42-f6ee8cc1e568</vt:lpwstr>
  </property>
  <property fmtid="{D5CDD505-2E9C-101B-9397-08002B2CF9AE}" pid="6" name="MSIP_Label_d3d538fd-7cd2-4b8b-bd42-f6ee8cc1e568_SiteId">
    <vt:lpwstr>255bd3b3-8412-4e31-a3ec-56916c7ae8c0</vt:lpwstr>
  </property>
  <property fmtid="{D5CDD505-2E9C-101B-9397-08002B2CF9AE}" pid="7" name="MSIP_Label_d3d538fd-7cd2-4b8b-bd42-f6ee8cc1e568_ActionId">
    <vt:lpwstr>5da62bdb-08c8-420e-ace0-304f70e69013</vt:lpwstr>
  </property>
  <property fmtid="{D5CDD505-2E9C-101B-9397-08002B2CF9AE}" pid="8" name="MSIP_Label_d3d538fd-7cd2-4b8b-bd42-f6ee8cc1e568_ContentBits">
    <vt:lpwstr>0</vt:lpwstr>
  </property>
</Properties>
</file>